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B78A-2D2C-4C5D-962D-1879B41404BD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09229-6038-457B-B446-7B15BFCB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02DCE1-223B-4F7D-A528-055B0C318B7C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BA7733-1F24-4D4B-8EE1-D6BE1DB7D31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7FF600-DCDD-4868-A26B-8EC814A29A65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CCF43FD-EC5D-4FAD-A63E-87F202BB3A2B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6772AE-E292-428E-AEDB-E36C45411EAA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1716F7B-EDD8-47F1-8C7D-025BB7C7472F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3604F1-842C-40A2-91CB-E80EB94709BA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0E463B-50FD-4B1C-A6AB-96D6DF4C58FB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ACC5A49-3482-446C-963E-17236EBAC942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7A4232A-8955-414E-98EF-BB2CEB74173B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D459AC4-868F-4E96-A9F4-43A725CC07F6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437749-431F-45FE-9B93-AE5FCA9D1BC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35828C7-24A0-40A3-A2D3-E32B135BF61C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6CAD86B-881B-4BBB-8C0A-0843F580AB5D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B79D1E-3539-490F-8E31-14E1A9AF92E0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4E9541-E9F1-4095-B901-A65CABEDA47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A59EF9-3044-4A57-91AC-CAC6254F09C9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478D3A-8ACF-4461-A2AA-BE8E4C008984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6AF5A99-8ADA-4BE3-8A64-00C4FA5D0E1C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BEB5E5-AE1B-4AFC-83DD-AD0F1228FDF9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A3F512-9D4E-429E-9ED2-A772A5D93302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904718-AB1B-4752-8494-066830425FA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21C15DE-A614-4FC1-9477-886B274A128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A2367A-DE6E-48BE-A751-427593516DBC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6E9130-0E41-453B-B461-0CE16E9A225F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DC90B38-92E4-4458-A95F-37C0E9ECB59A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D6B5ED-C6FE-44BF-8BCB-50B187B65B1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BE0D21-F6E2-4C63-BD39-C9AB36BDF3F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B24081-F06E-4FE4-BDA6-6CB48FC41F1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1833136-F50C-4B1A-BF8B-DF14D813BD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image" Target="../media/image17.png"/><Relationship Id="rId10" Type="http://schemas.openxmlformats.org/officeDocument/2006/relationships/image" Target="../media/image55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0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.wmf"/><Relationship Id="rId12" Type="http://schemas.openxmlformats.org/officeDocument/2006/relationships/image" Target="../media/image69.png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4.wmf"/><Relationship Id="rId5" Type="http://schemas.openxmlformats.org/officeDocument/2006/relationships/image" Target="../media/image17.png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68.png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2.wmf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3.emf"/><Relationship Id="rId5" Type="http://schemas.openxmlformats.org/officeDocument/2006/relationships/image" Target="../media/image17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80.wmf"/><Relationship Id="rId18" Type="http://schemas.openxmlformats.org/officeDocument/2006/relationships/image" Target="../media/image84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9.wmf"/><Relationship Id="rId5" Type="http://schemas.openxmlformats.org/officeDocument/2006/relationships/image" Target="../media/image83.png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7.png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88.wmf"/><Relationship Id="rId18" Type="http://schemas.openxmlformats.org/officeDocument/2006/relationships/image" Target="../media/image91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7.wmf"/><Relationship Id="rId5" Type="http://schemas.openxmlformats.org/officeDocument/2006/relationships/image" Target="../media/image83.png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7.png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95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9.png"/><Relationship Id="rId11" Type="http://schemas.openxmlformats.org/officeDocument/2006/relationships/image" Target="../media/image94.wmf"/><Relationship Id="rId5" Type="http://schemas.openxmlformats.org/officeDocument/2006/relationships/image" Target="../media/image98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97.png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02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9.png"/><Relationship Id="rId11" Type="http://schemas.openxmlformats.org/officeDocument/2006/relationships/image" Target="../media/image101.wmf"/><Relationship Id="rId5" Type="http://schemas.openxmlformats.org/officeDocument/2006/relationships/image" Target="../media/image104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97.png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6.4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Graphs of the Sine and Cosine Functions</a:t>
            </a:r>
          </a:p>
        </p:txBody>
      </p:sp>
    </p:spTree>
    <p:extLst>
      <p:ext uri="{BB962C8B-B14F-4D97-AF65-F5344CB8AC3E}">
        <p14:creationId xmlns:p14="http://schemas.microsoft.com/office/powerpoint/2010/main" val="32352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162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502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"/>
            <a:ext cx="8724900" cy="3781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7162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477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200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24200"/>
            <a:ext cx="90487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867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2895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1087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13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1981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01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76600" y="10668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40696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3124200"/>
            <a:ext cx="6553200" cy="3506788"/>
            <a:chOff x="912" y="1920"/>
            <a:chExt cx="4128" cy="2209"/>
          </a:xfrm>
        </p:grpSpPr>
        <p:pic>
          <p:nvPicPr>
            <p:cNvPr id="2048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920"/>
              <a:ext cx="4128" cy="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744"/>
              <a:ext cx="144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262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152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410075"/>
            <a:ext cx="24384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39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69342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790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Determine the amplitude and period of </a:t>
            </a:r>
            <a:r>
              <a:rPr lang="en-US" altLang="en-US" sz="2800" i="1">
                <a:latin typeface="Times New Roman" pitchFamily="18" charset="0"/>
              </a:rPr>
              <a:t>y</a:t>
            </a:r>
            <a:r>
              <a:rPr lang="en-US" altLang="en-US" sz="2800">
                <a:latin typeface="Times New Roman" pitchFamily="18" charset="0"/>
              </a:rPr>
              <a:t> = </a:t>
            </a:r>
            <a:r>
              <a:rPr lang="en-US" altLang="en-US" sz="2800">
                <a:latin typeface="Times New Roman" pitchFamily="18" charset="0"/>
                <a:sym typeface="Symbol" pitchFamily="18" charset="2"/>
              </a:rPr>
              <a:t>– </a:t>
            </a:r>
            <a:r>
              <a:rPr lang="en-US" altLang="en-US" sz="2800">
                <a:latin typeface="Times New Roman" pitchFamily="18" charset="0"/>
              </a:rPr>
              <a:t>4 cos (3</a:t>
            </a:r>
            <a:r>
              <a:rPr lang="en-US" altLang="en-US" sz="2800" i="1">
                <a:latin typeface="Times New Roman" pitchFamily="18" charset="0"/>
              </a:rPr>
              <a:t>x</a:t>
            </a:r>
            <a:r>
              <a:rPr lang="en-US" altLang="en-US" sz="2800">
                <a:latin typeface="Times New Roman" pitchFamily="18" charset="0"/>
              </a:rPr>
              <a:t>)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57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14400"/>
            <a:ext cx="904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209800" y="2133600"/>
          <a:ext cx="3178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1320227" imgH="253890" progId="Equation.DSMT4">
                  <p:embed/>
                </p:oleObj>
              </mc:Choice>
              <mc:Fallback>
                <p:oleObj name="Equation" r:id="rId7" imgW="132022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31781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216150" y="2940050"/>
          <a:ext cx="34226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9" imgW="1422400" imgH="393700" progId="Equation.DSMT4">
                  <p:embed/>
                </p:oleObj>
              </mc:Choice>
              <mc:Fallback>
                <p:oleObj name="Equation" r:id="rId9" imgW="1422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2940050"/>
                        <a:ext cx="34226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7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152775"/>
            <a:ext cx="79533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934450" cy="105251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296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7629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7400"/>
            <a:ext cx="7658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66008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81000" y="838200"/>
          <a:ext cx="4975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6" imgW="2362200" imgH="254000" progId="Equation.DSMT4">
                  <p:embed/>
                </p:oleObj>
              </mc:Choice>
              <mc:Fallback>
                <p:oleObj name="Equation" r:id="rId6" imgW="2362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49752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25475" y="2420938"/>
          <a:ext cx="2587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8" imgW="1231366" imgH="253890" progId="Equation.DSMT4">
                  <p:embed/>
                </p:oleObj>
              </mc:Choice>
              <mc:Fallback>
                <p:oleObj name="Equation" r:id="rId8" imgW="123136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420938"/>
                        <a:ext cx="2587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017963" y="2279650"/>
          <a:ext cx="32972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0" imgW="1663700" imgH="393700" progId="Equation.DSMT4">
                  <p:embed/>
                </p:oleObj>
              </mc:Choice>
              <mc:Fallback>
                <p:oleObj name="Equation" r:id="rId10" imgW="166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2279650"/>
                        <a:ext cx="32972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429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3243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5105400" y="3048000"/>
          <a:ext cx="1233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4" imgW="622030" imgH="393529" progId="Equation.DSMT4">
                  <p:embed/>
                </p:oleObj>
              </mc:Choice>
              <mc:Fallback>
                <p:oleObj name="Equation" r:id="rId14" imgW="62203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12334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724400" y="3962400"/>
          <a:ext cx="41163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16" imgW="2120900" imgH="431800" progId="Equation.DSMT4">
                  <p:embed/>
                </p:oleObj>
              </mc:Choice>
              <mc:Fallback>
                <p:oleObj name="Equation" r:id="rId16" imgW="212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41163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371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4114800" y="5638800"/>
          <a:ext cx="4659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19" imgW="2400300" imgH="431800" progId="Equation.DSMT4">
                  <p:embed/>
                </p:oleObj>
              </mc:Choice>
              <mc:Fallback>
                <p:oleObj name="Equation" r:id="rId19" imgW="2400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38800"/>
                        <a:ext cx="46593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0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66008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57200" y="685800"/>
          <a:ext cx="4975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6" imgW="2362200" imgH="254000" progId="Equation.DSMT4">
                  <p:embed/>
                </p:oleObj>
              </mc:Choice>
              <mc:Fallback>
                <p:oleObj name="Equation" r:id="rId6" imgW="2362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49752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3"/>
          <p:cNvGraphicFramePr>
            <a:graphicFrameLocks noChangeAspect="1"/>
          </p:cNvGraphicFramePr>
          <p:nvPr/>
        </p:nvGraphicFramePr>
        <p:xfrm>
          <a:off x="152400" y="5813425"/>
          <a:ext cx="4114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8" imgW="2400300" imgH="431800" progId="Equation.DSMT4">
                  <p:embed/>
                </p:oleObj>
              </mc:Choice>
              <mc:Fallback>
                <p:oleObj name="Equation" r:id="rId8" imgW="2400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813425"/>
                        <a:ext cx="4114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733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971800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4953000" cy="277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4800"/>
            <a:ext cx="9029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9" b="83846"/>
          <a:stretch>
            <a:fillRect/>
          </a:stretch>
        </p:blipFill>
        <p:spPr bwMode="auto">
          <a:xfrm>
            <a:off x="101600" y="1524000"/>
            <a:ext cx="904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9" r="23334" b="13841"/>
          <a:stretch>
            <a:fillRect/>
          </a:stretch>
        </p:blipFill>
        <p:spPr bwMode="auto">
          <a:xfrm>
            <a:off x="76200" y="4724400"/>
            <a:ext cx="899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86159" r="60361" b="-4237"/>
          <a:stretch>
            <a:fillRect/>
          </a:stretch>
        </p:blipFill>
        <p:spPr bwMode="auto">
          <a:xfrm>
            <a:off x="3352800" y="50292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6" t="72598" b="13841"/>
          <a:stretch>
            <a:fillRect/>
          </a:stretch>
        </p:blipFill>
        <p:spPr bwMode="auto">
          <a:xfrm>
            <a:off x="914400" y="5029200"/>
            <a:ext cx="2466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r="23579" b="47501"/>
          <a:stretch>
            <a:fillRect/>
          </a:stretch>
        </p:blipFill>
        <p:spPr bwMode="auto">
          <a:xfrm>
            <a:off x="76200" y="2286000"/>
            <a:ext cx="904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9" r="23579" b="31348"/>
          <a:stretch>
            <a:fillRect/>
          </a:stretch>
        </p:blipFill>
        <p:spPr bwMode="auto">
          <a:xfrm>
            <a:off x="101600" y="3505200"/>
            <a:ext cx="904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8675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143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193675" y="650875"/>
          <a:ext cx="53498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6" imgW="2540000" imgH="431800" progId="Equation.DSMT4">
                  <p:embed/>
                </p:oleObj>
              </mc:Choice>
              <mc:Fallback>
                <p:oleObj name="Equation" r:id="rId6" imgW="2540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650875"/>
                        <a:ext cx="53498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01625" y="1676400"/>
          <a:ext cx="27479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8" imgW="1307532" imgH="253890" progId="Equation.DSMT4">
                  <p:embed/>
                </p:oleObj>
              </mc:Choice>
              <mc:Fallback>
                <p:oleObj name="Equation" r:id="rId8" imgW="130753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676400"/>
                        <a:ext cx="27479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3657600" y="1295400"/>
          <a:ext cx="324643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0" imgW="1637589" imgH="583947" progId="Equation.DSMT4">
                  <p:embed/>
                </p:oleObj>
              </mc:Choice>
              <mc:Fallback>
                <p:oleObj name="Equation" r:id="rId10" imgW="1637589" imgH="5839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324643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7391400" y="1524000"/>
          <a:ext cx="10826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12" imgW="545626" imgH="177646" progId="Equation.DSMT4">
                  <p:embed/>
                </p:oleObj>
              </mc:Choice>
              <mc:Fallback>
                <p:oleObj name="Equation" r:id="rId12" imgW="545626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524000"/>
                        <a:ext cx="10826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457200" y="2514600"/>
          <a:ext cx="3390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4" imgW="1459866" imgH="253890" progId="Equation.DSMT4">
                  <p:embed/>
                </p:oleObj>
              </mc:Choice>
              <mc:Fallback>
                <p:oleObj name="Equation" r:id="rId14" imgW="145986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33909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4724400" y="2590800"/>
          <a:ext cx="40417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6" imgW="2082800" imgH="254000" progId="Equation.DSMT4">
                  <p:embed/>
                </p:oleObj>
              </mc:Choice>
              <mc:Fallback>
                <p:oleObj name="Equation" r:id="rId16" imgW="208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90800"/>
                        <a:ext cx="404177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48768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9699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6096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2"/>
          <p:cNvGraphicFramePr>
            <a:graphicFrameLocks noChangeAspect="1"/>
          </p:cNvGraphicFramePr>
          <p:nvPr/>
        </p:nvGraphicFramePr>
        <p:xfrm>
          <a:off x="419100" y="838200"/>
          <a:ext cx="4895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6" imgW="2324100" imgH="254000" progId="Equation.DSMT4">
                  <p:embed/>
                </p:oleObj>
              </mc:Choice>
              <mc:Fallback>
                <p:oleObj name="Equation" r:id="rId6" imgW="2324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8200"/>
                        <a:ext cx="4895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95288" y="1676400"/>
          <a:ext cx="25606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8" imgW="1218671" imgH="253890" progId="Equation.DSMT4">
                  <p:embed/>
                </p:oleObj>
              </mc:Choice>
              <mc:Fallback>
                <p:oleObj name="Equation" r:id="rId8" imgW="121867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76400"/>
                        <a:ext cx="25606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657600" y="1600200"/>
          <a:ext cx="2819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0" imgW="1422400" imgH="393700" progId="Equation.DSMT4">
                  <p:embed/>
                </p:oleObj>
              </mc:Choice>
              <mc:Fallback>
                <p:oleObj name="Equation" r:id="rId10" imgW="1422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2819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6986588" y="1600200"/>
          <a:ext cx="14351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2" imgW="723586" imgH="393529" progId="Equation.DSMT4">
                  <p:embed/>
                </p:oleObj>
              </mc:Choice>
              <mc:Fallback>
                <p:oleObj name="Equation" r:id="rId12" imgW="72358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1600200"/>
                        <a:ext cx="14351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228600" y="2362200"/>
          <a:ext cx="3886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4" imgW="2082800" imgH="431800" progId="Equation.DSMT4">
                  <p:embed/>
                </p:oleObj>
              </mc:Choice>
              <mc:Fallback>
                <p:oleObj name="Equation" r:id="rId14" imgW="2082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38862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4572000" y="2438400"/>
          <a:ext cx="43449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6" imgW="2476500" imgH="431800" progId="Equation.DSMT4">
                  <p:embed/>
                </p:oleObj>
              </mc:Choice>
              <mc:Fallback>
                <p:oleObj name="Equation" r:id="rId16" imgW="247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43449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63938"/>
            <a:ext cx="43434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0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143250"/>
            <a:ext cx="7581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7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8245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6105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2133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3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9175" y="1524000"/>
          <a:ext cx="2225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8" imgW="926698" imgH="253890" progId="Equation.DSMT4">
                  <p:embed/>
                </p:oleObj>
              </mc:Choice>
              <mc:Fallback>
                <p:oleObj name="Equation" r:id="rId8" imgW="92669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1524000"/>
                        <a:ext cx="22256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71800" y="4267200"/>
          <a:ext cx="14779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0" imgW="698197" imgH="393529" progId="Equation.DSMT4">
                  <p:embed/>
                </p:oleObj>
              </mc:Choice>
              <mc:Fallback>
                <p:oleObj name="Equation" r:id="rId10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267200"/>
                        <a:ext cx="147796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124200" y="5181600"/>
          <a:ext cx="10207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2" imgW="482181" imgH="177646" progId="Equation.DSMT4">
                  <p:embed/>
                </p:oleObj>
              </mc:Choice>
              <mc:Fallback>
                <p:oleObj name="Equation" r:id="rId12" imgW="48218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81600"/>
                        <a:ext cx="102076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1828800" y="5791200"/>
          <a:ext cx="4208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4" imgW="1752600" imgH="254000" progId="Equation.DSMT4">
                  <p:embed/>
                </p:oleObj>
              </mc:Choice>
              <mc:Fallback>
                <p:oleObj name="Equation" r:id="rId14" imgW="1752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91200"/>
                        <a:ext cx="42084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8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5160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58769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133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29338" y="1524000"/>
          <a:ext cx="2163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8" imgW="901309" imgH="253890" progId="Equation.DSMT4">
                  <p:embed/>
                </p:oleObj>
              </mc:Choice>
              <mc:Fallback>
                <p:oleObj name="Equation" r:id="rId8" imgW="90130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338" y="1524000"/>
                        <a:ext cx="21637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14600" y="4419600"/>
          <a:ext cx="15319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0" imgW="723586" imgH="393529" progId="Equation.DSMT4">
                  <p:embed/>
                </p:oleObj>
              </mc:Choice>
              <mc:Fallback>
                <p:oleObj name="Equation" r:id="rId10" imgW="72358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19600"/>
                        <a:ext cx="15319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00600" y="4419600"/>
          <a:ext cx="9128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2" imgW="431613" imgH="393529" progId="Equation.DSMT4">
                  <p:embed/>
                </p:oleObj>
              </mc:Choice>
              <mc:Fallback>
                <p:oleObj name="Equation" r:id="rId12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19600"/>
                        <a:ext cx="91281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68475" y="5578475"/>
          <a:ext cx="43307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4" imgW="1803400" imgH="431800" progId="Equation.DSMT4">
                  <p:embed/>
                </p:oleObj>
              </mc:Choice>
              <mc:Fallback>
                <p:oleObj name="Equation" r:id="rId14" imgW="180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578475"/>
                        <a:ext cx="43307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62200" y="1447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Note that this is a reflection over the x-axis of the sine function so while the amplitude is 2, </a:t>
            </a: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989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5257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4114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3845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953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96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4800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2400"/>
            <a:ext cx="8743950" cy="422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6019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967038"/>
            <a:ext cx="7724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819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6934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5181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743200"/>
            <a:ext cx="338772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16986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219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2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70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2133600"/>
            <a:ext cx="3886200" cy="2149475"/>
            <a:chOff x="144" y="1632"/>
            <a:chExt cx="2448" cy="1354"/>
          </a:xfrm>
        </p:grpSpPr>
        <p:pic>
          <p:nvPicPr>
            <p:cNvPr id="923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2"/>
              <a:ext cx="2448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92"/>
              <a:ext cx="91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18335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48200" y="1905000"/>
            <a:ext cx="4230688" cy="2636838"/>
            <a:chOff x="2928" y="1344"/>
            <a:chExt cx="2665" cy="1661"/>
          </a:xfrm>
        </p:grpSpPr>
        <p:pic>
          <p:nvPicPr>
            <p:cNvPr id="9228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344"/>
              <a:ext cx="2640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48"/>
              <a:ext cx="98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29200"/>
            <a:ext cx="2501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648200" y="4213225"/>
            <a:ext cx="4286250" cy="2644775"/>
            <a:chOff x="2928" y="2654"/>
            <a:chExt cx="2700" cy="1666"/>
          </a:xfrm>
        </p:grpSpPr>
        <p:pic>
          <p:nvPicPr>
            <p:cNvPr id="9226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654"/>
              <a:ext cx="1728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744"/>
              <a:ext cx="12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6" descr="example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219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334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038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43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2766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509</TotalTime>
  <Words>84</Words>
  <Application>Microsoft Office PowerPoint</Application>
  <PresentationFormat>On-screen Show (4:3)</PresentationFormat>
  <Paragraphs>62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2013-12-10T00:41:35Z</dcterms:created>
  <dcterms:modified xsi:type="dcterms:W3CDTF">2014-09-11T01:55:52Z</dcterms:modified>
</cp:coreProperties>
</file>